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00042"/>
            <a:ext cx="7962900" cy="57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solidFill>
            <a:srgbClr val="FF0000">
              <a:alpha val="72000"/>
            </a:srgbClr>
          </a:solidFill>
        </p:spPr>
        <p:txBody>
          <a:bodyPr>
            <a:normAutofit/>
          </a:bodyPr>
          <a:lstStyle/>
          <a:p>
            <a:r>
              <a:rPr lang="ru-RU" sz="2000" i="1" cap="all" dirty="0" smtClean="0">
                <a:solidFill>
                  <a:schemeClr val="bg1"/>
                </a:solidFill>
                <a:latin typeface="Times New Roman" pitchFamily="18" charset="0"/>
              </a:rPr>
              <a:t>Как пересекать железнодорожные пути</a:t>
            </a:r>
            <a:endParaRPr lang="ru-RU" sz="2000" i="1" cap="all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 l="2500" r="2500"/>
          <a:stretch>
            <a:fillRect/>
          </a:stretch>
        </p:blipFill>
        <p:spPr bwMode="auto">
          <a:xfrm>
            <a:off x="3357554" y="2143116"/>
            <a:ext cx="2714644" cy="3500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 l="2439" r="4877" b="2000"/>
          <a:stretch>
            <a:fillRect/>
          </a:stretch>
        </p:blipFill>
        <p:spPr bwMode="auto">
          <a:xfrm>
            <a:off x="6286512" y="714356"/>
            <a:ext cx="2714644" cy="407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14282" y="5214950"/>
            <a:ext cx="29289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Переходить и переезжать железнодорожные </a:t>
            </a:r>
          </a:p>
          <a:p>
            <a:pPr algn="ctr"/>
            <a:r>
              <a:rPr lang="ru-RU" sz="1400" dirty="0" smtClean="0"/>
              <a:t>пути можно только в специально установленных </a:t>
            </a:r>
          </a:p>
          <a:p>
            <a:pPr algn="ctr"/>
            <a:r>
              <a:rPr lang="ru-RU" sz="1400" dirty="0" smtClean="0"/>
              <a:t>и оборудованных для этого местах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090536" y="5072074"/>
            <a:ext cx="30534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Люди с ограниченными</a:t>
            </a:r>
          </a:p>
          <a:p>
            <a:pPr algn="ctr"/>
            <a:r>
              <a:rPr lang="ru-RU" sz="1400" dirty="0" smtClean="0"/>
              <a:t> возможностями должны пересекать </a:t>
            </a:r>
          </a:p>
          <a:p>
            <a:pPr algn="ctr"/>
            <a:r>
              <a:rPr lang="ru-RU" sz="1400" dirty="0" smtClean="0"/>
              <a:t>железнодорожные пути</a:t>
            </a:r>
          </a:p>
          <a:p>
            <a:pPr algn="ctr"/>
            <a:r>
              <a:rPr lang="ru-RU" sz="1400" dirty="0" smtClean="0"/>
              <a:t>только по пешеходным переходам и </a:t>
            </a:r>
          </a:p>
          <a:p>
            <a:pPr algn="ctr"/>
            <a:r>
              <a:rPr lang="ru-RU" sz="1400" dirty="0" smtClean="0"/>
              <a:t>обязательно</a:t>
            </a:r>
          </a:p>
          <a:p>
            <a:pPr algn="ctr"/>
            <a:r>
              <a:rPr lang="ru-RU" sz="1400" dirty="0" smtClean="0"/>
              <a:t> с сопровождающими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214678" y="928670"/>
            <a:ext cx="29289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При переходе через</a:t>
            </a:r>
          </a:p>
          <a:p>
            <a:pPr algn="ctr"/>
            <a:r>
              <a:rPr lang="ru-RU" sz="1400" dirty="0" smtClean="0"/>
              <a:t>железнодорожные пути убедитесь, что в зоне видимости нет движущегося состава</a:t>
            </a:r>
            <a:endParaRPr lang="ru-RU" sz="1400" dirty="0"/>
          </a:p>
        </p:txBody>
      </p:sp>
      <p:pic>
        <p:nvPicPr>
          <p:cNvPr id="11" name="Рисунок 10" descr="F:\Users\Антон\Desktop\3308_1277280393.jpg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071546"/>
            <a:ext cx="3071833" cy="3857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solidFill>
            <a:srgbClr val="FF0000">
              <a:alpha val="72000"/>
            </a:srgbClr>
          </a:solidFill>
        </p:spPr>
        <p:txBody>
          <a:bodyPr>
            <a:normAutofit/>
          </a:bodyPr>
          <a:lstStyle/>
          <a:p>
            <a:r>
              <a:rPr lang="ru-RU" sz="2000" i="1" cap="all" dirty="0" smtClean="0">
                <a:solidFill>
                  <a:schemeClr val="bg1"/>
                </a:solidFill>
                <a:latin typeface="Times New Roman" pitchFamily="18" charset="0"/>
              </a:rPr>
              <a:t>Как пересекать железнодорожные пути</a:t>
            </a:r>
            <a:endParaRPr lang="ru-RU" sz="2000" i="1" cap="all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5214950"/>
            <a:ext cx="29289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пытайтесь перейти или переехать железнодорожный переезд при запрещающем сигнале светофора – даже если шлагбаум поднят или овсе отсутствует!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090536" y="5072074"/>
            <a:ext cx="3053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оставляйте детей без присмотра!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 Играть на железнодорожных путях ЗАПРЕЩЕНО!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071802" y="857232"/>
            <a:ext cx="292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ходите по железнодорожным путям!</a:t>
            </a:r>
            <a:endParaRPr lang="ru-RU" sz="1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b="1852"/>
          <a:stretch>
            <a:fillRect/>
          </a:stretch>
        </p:blipFill>
        <p:spPr bwMode="auto">
          <a:xfrm>
            <a:off x="214282" y="928670"/>
            <a:ext cx="3000396" cy="3929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Новости Южно-Уральская ЖД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841"/>
          <a:stretch/>
        </p:blipFill>
        <p:spPr bwMode="auto">
          <a:xfrm>
            <a:off x="3286116" y="1428737"/>
            <a:ext cx="2592289" cy="4929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928670"/>
            <a:ext cx="2974379" cy="3857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solidFill>
            <a:srgbClr val="FF0000">
              <a:alpha val="72000"/>
            </a:srgbClr>
          </a:solidFill>
        </p:spPr>
        <p:txBody>
          <a:bodyPr>
            <a:normAutofit/>
          </a:bodyPr>
          <a:lstStyle/>
          <a:p>
            <a:r>
              <a:rPr lang="ru-RU" sz="2000" i="1" cap="all" dirty="0" smtClean="0">
                <a:solidFill>
                  <a:schemeClr val="bg1"/>
                </a:solidFill>
                <a:latin typeface="Times New Roman" pitchFamily="18" charset="0"/>
              </a:rPr>
              <a:t>Как себя вести на пассажирских  платформах</a:t>
            </a:r>
            <a:endParaRPr lang="ru-RU" sz="2000" i="1" cap="all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1604" y="564357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подлезать под пассажирскими платформами и составами !</a:t>
            </a:r>
            <a:endParaRPr lang="ru-RU" sz="1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857232"/>
            <a:ext cx="3929090" cy="4429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Дончане гибнут на ЖД подшофе и из-за мобилок - Новости Донбасса - Под колеса поездов толкают детей, чтобы сократить путь на две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928670"/>
            <a:ext cx="4000528" cy="4357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solidFill>
            <a:srgbClr val="FF0000">
              <a:alpha val="72000"/>
            </a:srgbClr>
          </a:solidFill>
        </p:spPr>
        <p:txBody>
          <a:bodyPr>
            <a:normAutofit/>
          </a:bodyPr>
          <a:lstStyle/>
          <a:p>
            <a:r>
              <a:rPr lang="ru-RU" sz="2000" i="1" cap="all" dirty="0" smtClean="0">
                <a:solidFill>
                  <a:schemeClr val="bg1"/>
                </a:solidFill>
                <a:latin typeface="Times New Roman" pitchFamily="18" charset="0"/>
              </a:rPr>
              <a:t>Как себя вести на пассажирских  платформах</a:t>
            </a:r>
            <a:endParaRPr lang="ru-RU" sz="2000" i="1" cap="all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5429264"/>
            <a:ext cx="292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заходить за ограничительную линию у края платформы !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000760" y="5214950"/>
            <a:ext cx="30534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бегать по платформе рядом с прибывающими и отправляющимися поездами ! </a:t>
            </a:r>
          </a:p>
          <a:p>
            <a:pPr algn="ctr"/>
            <a:r>
              <a:rPr lang="ru-RU" sz="1400" dirty="0" smtClean="0"/>
              <a:t>Не играть на платформе в подвижные игры!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214678" y="928670"/>
            <a:ext cx="292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прыгать с платформы на железнодорожный путь !</a:t>
            </a:r>
            <a:endParaRPr lang="ru-RU" sz="1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85794"/>
            <a:ext cx="2928957" cy="4357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785794"/>
            <a:ext cx="2786082" cy="4357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4" descr="травматизм на ГЖД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79" y="1714488"/>
            <a:ext cx="2857520" cy="37862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solidFill>
            <a:srgbClr val="FF0000">
              <a:alpha val="72000"/>
            </a:srgbClr>
          </a:solidFill>
        </p:spPr>
        <p:txBody>
          <a:bodyPr>
            <a:normAutofit/>
          </a:bodyPr>
          <a:lstStyle/>
          <a:p>
            <a:r>
              <a:rPr lang="ru-RU" sz="2000" i="1" cap="all" dirty="0" smtClean="0">
                <a:solidFill>
                  <a:schemeClr val="bg1"/>
                </a:solidFill>
                <a:latin typeface="Times New Roman" pitchFamily="18" charset="0"/>
              </a:rPr>
              <a:t>Как себя вести на пассажирских  платформах</a:t>
            </a:r>
            <a:endParaRPr lang="ru-RU" sz="2000" i="1" cap="all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5572140"/>
            <a:ext cx="414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подниматься на опоры и специальные конструкции контактной сети и воздушных линий. Не прикасаться к проводам, идущих от опор и специальных конструкций.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4786314" y="1000108"/>
            <a:ext cx="3571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приближаться к оборванным проводам!</a:t>
            </a:r>
            <a:endParaRPr lang="ru-RU" sz="1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785795"/>
            <a:ext cx="3857651" cy="4572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 r="4458"/>
          <a:stretch>
            <a:fillRect/>
          </a:stretch>
        </p:blipFill>
        <p:spPr bwMode="auto">
          <a:xfrm>
            <a:off x="5072066" y="1785926"/>
            <a:ext cx="3500462" cy="4714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solidFill>
            <a:srgbClr val="FF0000">
              <a:alpha val="72000"/>
            </a:srgbClr>
          </a:solidFill>
        </p:spPr>
        <p:txBody>
          <a:bodyPr>
            <a:normAutofit/>
          </a:bodyPr>
          <a:lstStyle/>
          <a:p>
            <a:r>
              <a:rPr lang="ru-RU" sz="2000" i="1" cap="all" dirty="0" smtClean="0">
                <a:solidFill>
                  <a:schemeClr val="bg1"/>
                </a:solidFill>
                <a:latin typeface="Times New Roman" pitchFamily="18" charset="0"/>
              </a:rPr>
              <a:t>Как себя вести на пассажирских  платформах</a:t>
            </a:r>
            <a:endParaRPr lang="ru-RU" sz="2000" i="1" cap="all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5643578"/>
            <a:ext cx="2857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оставляйте на железнодорожных путях никаких предметов ! 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286116" y="785794"/>
            <a:ext cx="2857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берите с собой предметы, которые без соответствующей упаковки могут травмировать других людей !</a:t>
            </a:r>
            <a:endParaRPr lang="ru-RU" sz="1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928671"/>
            <a:ext cx="2928957" cy="4572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/>
          <a:srcRect t="3093"/>
          <a:stretch>
            <a:fillRect/>
          </a:stretch>
        </p:blipFill>
        <p:spPr bwMode="auto">
          <a:xfrm>
            <a:off x="3286116" y="1785926"/>
            <a:ext cx="2786082" cy="44767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/>
          <a:srcRect l="2500" r="2500" b="3125"/>
          <a:stretch>
            <a:fillRect/>
          </a:stretch>
        </p:blipFill>
        <p:spPr bwMode="auto">
          <a:xfrm>
            <a:off x="6215074" y="1000109"/>
            <a:ext cx="2714644" cy="4429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6286480" y="5857892"/>
            <a:ext cx="2857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Держите детей за руки !</a:t>
            </a:r>
            <a:endParaRPr lang="ru-RU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solidFill>
            <a:srgbClr val="FF0000">
              <a:alpha val="72000"/>
            </a:srgbClr>
          </a:solidFill>
        </p:spPr>
        <p:txBody>
          <a:bodyPr>
            <a:normAutofit/>
          </a:bodyPr>
          <a:lstStyle/>
          <a:p>
            <a:r>
              <a:rPr lang="ru-RU" sz="2000" i="1" cap="all" dirty="0" smtClean="0">
                <a:solidFill>
                  <a:schemeClr val="bg1"/>
                </a:solidFill>
                <a:latin typeface="Times New Roman" pitchFamily="18" charset="0"/>
              </a:rPr>
              <a:t>Как себя вести на пассажирских  платформах</a:t>
            </a:r>
            <a:endParaRPr lang="ru-RU" sz="2000" i="1" cap="all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158" y="1142984"/>
            <a:ext cx="38576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Находясь на платформе, отойдите за линию безопасности при приближении поезда – чтобы не оказаться  зоне действия воздушного потока.</a:t>
            </a:r>
            <a:endParaRPr lang="ru-RU" sz="1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214554"/>
            <a:ext cx="4214842" cy="428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785794"/>
            <a:ext cx="4195766" cy="4214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5000628" y="5429264"/>
            <a:ext cx="3857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Находясь рядом с железнодорожными путями, при приближении поезда отойдите на безопасное расстояние – чтобы исключить воздействие воздушного потока.</a:t>
            </a:r>
            <a:endParaRPr lang="ru-RU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solidFill>
            <a:srgbClr val="FF0000">
              <a:alpha val="72000"/>
            </a:srgbClr>
          </a:solidFill>
        </p:spPr>
        <p:txBody>
          <a:bodyPr>
            <a:normAutofit/>
          </a:bodyPr>
          <a:lstStyle/>
          <a:p>
            <a:r>
              <a:rPr lang="ru-RU" sz="2000" i="1" cap="all" dirty="0" smtClean="0">
                <a:solidFill>
                  <a:schemeClr val="bg1"/>
                </a:solidFill>
                <a:latin typeface="Times New Roman" pitchFamily="18" charset="0"/>
              </a:rPr>
              <a:t>Как себя вести на пассажирских  платформах</a:t>
            </a:r>
            <a:endParaRPr lang="ru-RU" sz="2000" i="1" cap="all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158" y="1142984"/>
            <a:ext cx="3857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подходите к вагонам до полной остановки поезда.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929190" y="5715016"/>
            <a:ext cx="3857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прислоняйтесь к вагонам.</a:t>
            </a:r>
            <a:endParaRPr lang="ru-RU" sz="1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857375"/>
            <a:ext cx="4071966" cy="4643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928670"/>
            <a:ext cx="4071966" cy="4429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solidFill>
            <a:srgbClr val="FF0000">
              <a:alpha val="72000"/>
            </a:srgbClr>
          </a:solidFill>
        </p:spPr>
        <p:txBody>
          <a:bodyPr>
            <a:normAutofit/>
          </a:bodyPr>
          <a:lstStyle/>
          <a:p>
            <a:r>
              <a:rPr lang="ru-RU" sz="2000" i="1" cap="all" dirty="0" smtClean="0">
                <a:solidFill>
                  <a:schemeClr val="bg1"/>
                </a:solidFill>
                <a:latin typeface="Times New Roman" pitchFamily="18" charset="0"/>
              </a:rPr>
              <a:t>Как себя вести на пассажирских  платформах</a:t>
            </a:r>
            <a:endParaRPr lang="ru-RU" sz="2000" i="1" cap="all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158" y="1142984"/>
            <a:ext cx="3857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препятствуйте закрытию дверей.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929190" y="5715016"/>
            <a:ext cx="3857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высовывайтесь во время движения поезда из окон вагонов и тамбуров.</a:t>
            </a:r>
            <a:endParaRPr lang="ru-RU" sz="1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t="2077" r="3509"/>
          <a:stretch>
            <a:fillRect/>
          </a:stretch>
        </p:blipFill>
        <p:spPr bwMode="auto">
          <a:xfrm>
            <a:off x="285720" y="1785926"/>
            <a:ext cx="3929090" cy="4714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 l="1695" r="1695" b="1613"/>
          <a:stretch>
            <a:fillRect/>
          </a:stretch>
        </p:blipFill>
        <p:spPr bwMode="auto">
          <a:xfrm>
            <a:off x="4714876" y="1000109"/>
            <a:ext cx="4071966" cy="4357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solidFill>
            <a:srgbClr val="FF0000">
              <a:alpha val="72000"/>
            </a:srgbClr>
          </a:solidFill>
        </p:spPr>
        <p:txBody>
          <a:bodyPr>
            <a:normAutofit/>
          </a:bodyPr>
          <a:lstStyle/>
          <a:p>
            <a:r>
              <a:rPr lang="ru-RU" sz="2000" i="1" cap="all" dirty="0" smtClean="0">
                <a:solidFill>
                  <a:schemeClr val="bg1"/>
                </a:solidFill>
                <a:latin typeface="Times New Roman" pitchFamily="18" charset="0"/>
              </a:rPr>
              <a:t>Как себя вести на пассажирских  платформах</a:t>
            </a:r>
            <a:endParaRPr lang="ru-RU" sz="2000" i="1" cap="all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158" y="1142984"/>
            <a:ext cx="3857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 поднимайтесь на крыши вагонов.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929190" y="5715016"/>
            <a:ext cx="38576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Помогайте пожилым людям, беременным женщинам, гражданам с детьми и людям с ограниченными физическими возможностями.</a:t>
            </a:r>
            <a:endParaRPr lang="ru-RU" sz="14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1786" r="1786" b="2339"/>
          <a:stretch>
            <a:fillRect/>
          </a:stretch>
        </p:blipFill>
        <p:spPr bwMode="auto">
          <a:xfrm>
            <a:off x="357158" y="1643050"/>
            <a:ext cx="3857652" cy="4572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785794"/>
            <a:ext cx="4071966" cy="4714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solidFill>
            <a:srgbClr val="FF0000">
              <a:alpha val="72000"/>
            </a:srgbClr>
          </a:solidFill>
        </p:spPr>
        <p:txBody>
          <a:bodyPr>
            <a:normAutofit/>
          </a:bodyPr>
          <a:lstStyle/>
          <a:p>
            <a:r>
              <a:rPr lang="ru-RU" sz="2000" i="1" cap="all" dirty="0" smtClean="0">
                <a:solidFill>
                  <a:schemeClr val="bg1"/>
                </a:solidFill>
                <a:latin typeface="Times New Roman" pitchFamily="18" charset="0"/>
              </a:rPr>
              <a:t>ПОМНИТЕ !</a:t>
            </a:r>
            <a:endParaRPr lang="ru-RU" sz="2000" i="1" cap="all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3000372"/>
            <a:ext cx="84296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Железная дорога является зоной повышенной опасности !</a:t>
            </a:r>
          </a:p>
          <a:p>
            <a:pPr algn="ctr"/>
            <a:r>
              <a:rPr lang="ru-RU" sz="4400" dirty="0" smtClean="0"/>
              <a:t> </a:t>
            </a:r>
          </a:p>
          <a:p>
            <a:pPr algn="ctr"/>
            <a:endParaRPr lang="ru-RU" sz="4400" dirty="0" smtClean="0"/>
          </a:p>
          <a:p>
            <a:pPr algn="ctr"/>
            <a:endParaRPr lang="ru-RU" sz="4400" dirty="0" smtClean="0"/>
          </a:p>
          <a:p>
            <a:pPr algn="ctr"/>
            <a:endParaRPr lang="ru-RU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349</Words>
  <PresentationFormat>Экран (4:3)</PresentationFormat>
  <Paragraphs>48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Как пересекать железнодорожные пути</vt:lpstr>
      <vt:lpstr>Как пересекать железнодорожные пути</vt:lpstr>
      <vt:lpstr>Как себя вести на пассажирских  платформах</vt:lpstr>
      <vt:lpstr>Как себя вести на пассажирских  платформах</vt:lpstr>
      <vt:lpstr>Как себя вести на пассажирских  платформах</vt:lpstr>
      <vt:lpstr>Как себя вести на пассажирских  платформах</vt:lpstr>
      <vt:lpstr>Как себя вести на пассажирских  платформах</vt:lpstr>
      <vt:lpstr>Как себя вести на пассажирских  платформах</vt:lpstr>
      <vt:lpstr>Как себя вести на пассажирских  платформах</vt:lpstr>
      <vt:lpstr>Как себя вести на пассажирских  платформах</vt:lpstr>
      <vt:lpstr>ПОМНИТЕ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ПЧ-19 Охрана труда</dc:creator>
  <cp:lastModifiedBy>PCH19_OhrTruda</cp:lastModifiedBy>
  <cp:revision>24</cp:revision>
  <dcterms:created xsi:type="dcterms:W3CDTF">2015-12-09T10:49:43Z</dcterms:created>
  <dcterms:modified xsi:type="dcterms:W3CDTF">2015-12-10T10:58:11Z</dcterms:modified>
</cp:coreProperties>
</file>